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2" r:id="rId8"/>
    <p:sldId id="265" r:id="rId9"/>
    <p:sldId id="266" r:id="rId10"/>
    <p:sldId id="267" r:id="rId11"/>
    <p:sldId id="264" r:id="rId12"/>
    <p:sldId id="268" r:id="rId13"/>
    <p:sldId id="269" r:id="rId14"/>
    <p:sldId id="271" r:id="rId15"/>
    <p:sldId id="272" r:id="rId16"/>
    <p:sldId id="270"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edetta Corraro" initials="BC" lastIdx="1" clrIdx="0">
    <p:extLst>
      <p:ext uri="{19B8F6BF-5375-455C-9EA6-DF929625EA0E}">
        <p15:presenceInfo xmlns:p15="http://schemas.microsoft.com/office/powerpoint/2012/main" userId="b1d9e05f88afb9e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p:scale>
          <a:sx n="89" d="100"/>
          <a:sy n="89" d="100"/>
        </p:scale>
        <p:origin x="-16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3-15T19:51:33.182" idx="1">
    <p:pos x="10" y="10"/>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3/15/2016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3/15/2016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3/15/2016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3/15/2016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3/15/2016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3/15/2016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5800" y="3132666"/>
            <a:ext cx="5311775" cy="308601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3132666"/>
            <a:ext cx="5334000" cy="308601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3/15/2016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EVOLUZIONE DELLA PILA</a:t>
            </a:r>
            <a:endParaRPr lang="it-IT" dirty="0"/>
          </a:p>
        </p:txBody>
      </p:sp>
      <p:sp>
        <p:nvSpPr>
          <p:cNvPr id="3" name="Sottotitolo 2"/>
          <p:cNvSpPr>
            <a:spLocks noGrp="1"/>
          </p:cNvSpPr>
          <p:nvPr>
            <p:ph type="subTitle" idx="1"/>
          </p:nvPr>
        </p:nvSpPr>
        <p:spPr/>
        <p:txBody>
          <a:bodyPr/>
          <a:lstStyle/>
          <a:p>
            <a:r>
              <a:rPr lang="it-IT" dirty="0" smtClean="0"/>
              <a:t>                  DALLA PILA DI DANIELL ALLE PILE RICARICABILI</a:t>
            </a:r>
            <a:endParaRPr lang="it-IT" dirty="0"/>
          </a:p>
        </p:txBody>
      </p:sp>
    </p:spTree>
    <p:extLst>
      <p:ext uri="{BB962C8B-B14F-4D97-AF65-F5344CB8AC3E}">
        <p14:creationId xmlns:p14="http://schemas.microsoft.com/office/powerpoint/2010/main" val="1055040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0305" y="1687641"/>
            <a:ext cx="10820400" cy="5678358"/>
          </a:xfrm>
        </p:spPr>
        <p:txBody>
          <a:bodyPr/>
          <a:lstStyle/>
          <a:p>
            <a:r>
              <a:rPr lang="it-IT" dirty="0"/>
              <a:t>Per condurre esperimenti con la pila di </a:t>
            </a:r>
            <a:r>
              <a:rPr lang="it-IT" dirty="0" err="1" smtClean="0"/>
              <a:t>Bunsen</a:t>
            </a:r>
            <a:r>
              <a:rPr lang="it-IT" dirty="0" smtClean="0"/>
              <a:t> </a:t>
            </a:r>
            <a:r>
              <a:rPr lang="it-IT" dirty="0"/>
              <a:t>si collegavano parecchi elementi sia in serie che in parallelo. La prima disposizione incrementava la </a:t>
            </a:r>
            <a:r>
              <a:rPr lang="it-IT" dirty="0" smtClean="0"/>
              <a:t>forza </a:t>
            </a:r>
            <a:r>
              <a:rPr lang="it-IT" dirty="0" err="1" smtClean="0"/>
              <a:t>elettron</a:t>
            </a:r>
            <a:r>
              <a:rPr lang="it-IT" dirty="0" smtClean="0"/>
              <a:t> motrice </a:t>
            </a:r>
            <a:r>
              <a:rPr lang="it-IT" dirty="0"/>
              <a:t>del dispositivo, mentre la seconda permetteva di ricavare dalla pila correnti di maggiore intensità</a:t>
            </a:r>
            <a:r>
              <a:rPr lang="it-IT" dirty="0" smtClean="0"/>
              <a:t>.</a:t>
            </a:r>
          </a:p>
          <a:p>
            <a:r>
              <a:rPr lang="it-IT" dirty="0" smtClean="0"/>
              <a:t>La pila </a:t>
            </a:r>
            <a:r>
              <a:rPr lang="it-IT" dirty="0" err="1" smtClean="0"/>
              <a:t>Bunsen</a:t>
            </a:r>
            <a:r>
              <a:rPr lang="it-IT" dirty="0" smtClean="0"/>
              <a:t> è la </a:t>
            </a:r>
            <a:r>
              <a:rPr lang="it-IT" dirty="0"/>
              <a:t>più energica delle pile a corrente </a:t>
            </a:r>
            <a:r>
              <a:rPr lang="it-IT" dirty="0" smtClean="0"/>
              <a:t>continua ma </a:t>
            </a:r>
            <a:r>
              <a:rPr lang="it-IT" dirty="0"/>
              <a:t>si indebolisce piuttosto rapidamente a causa dell'abbassamento dell'acidità della soluzione di acido </a:t>
            </a:r>
            <a:r>
              <a:rPr lang="it-IT" dirty="0" smtClean="0"/>
              <a:t>solforico, </a:t>
            </a:r>
            <a:r>
              <a:rPr lang="it-IT" dirty="0"/>
              <a:t>inoltre da essa si liberano i vapori rossastri di diossido </a:t>
            </a:r>
            <a:r>
              <a:rPr lang="it-IT" dirty="0" smtClean="0"/>
              <a:t>d'azoto </a:t>
            </a:r>
            <a:r>
              <a:rPr lang="it-IT" dirty="0"/>
              <a:t>molto </a:t>
            </a:r>
            <a:r>
              <a:rPr lang="it-IT" dirty="0" smtClean="0"/>
              <a:t>tossici.</a:t>
            </a:r>
          </a:p>
          <a:p>
            <a:r>
              <a:rPr lang="it-IT" dirty="0" smtClean="0"/>
              <a:t>Inizialmente circolavano due </a:t>
            </a:r>
            <a:r>
              <a:rPr lang="it-IT" dirty="0"/>
              <a:t>modelli di pila </a:t>
            </a:r>
            <a:r>
              <a:rPr lang="it-IT" dirty="0" err="1"/>
              <a:t>Bunsen</a:t>
            </a:r>
            <a:r>
              <a:rPr lang="it-IT" dirty="0"/>
              <a:t>. La più </a:t>
            </a:r>
            <a:r>
              <a:rPr lang="it-IT" dirty="0" smtClean="0"/>
              <a:t>grande aveva un </a:t>
            </a:r>
            <a:r>
              <a:rPr lang="it-IT" dirty="0"/>
              <a:t>cilindro di zinco di 22 centimetri di altezza, la più piccola </a:t>
            </a:r>
            <a:r>
              <a:rPr lang="it-IT" dirty="0" smtClean="0"/>
              <a:t>elettrodi </a:t>
            </a:r>
            <a:r>
              <a:rPr lang="it-IT" dirty="0"/>
              <a:t>di zinco di 14 cm d'altezza. </a:t>
            </a:r>
            <a:r>
              <a:rPr lang="it-IT" dirty="0" smtClean="0"/>
              <a:t>Una </a:t>
            </a:r>
            <a:r>
              <a:rPr lang="it-IT" dirty="0"/>
              <a:t>pila modello grande </a:t>
            </a:r>
            <a:r>
              <a:rPr lang="it-IT" dirty="0" smtClean="0"/>
              <a:t>equivaleva, quindi, </a:t>
            </a:r>
            <a:r>
              <a:rPr lang="it-IT" dirty="0"/>
              <a:t>a circa due pile piccole. </a:t>
            </a:r>
          </a:p>
          <a:p>
            <a:endParaRPr lang="it-IT" dirty="0"/>
          </a:p>
        </p:txBody>
      </p:sp>
    </p:spTree>
    <p:extLst>
      <p:ext uri="{BB962C8B-B14F-4D97-AF65-F5344CB8AC3E}">
        <p14:creationId xmlns:p14="http://schemas.microsoft.com/office/powerpoint/2010/main" val="1650349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95600" y="531617"/>
            <a:ext cx="8610600" cy="1293028"/>
          </a:xfrm>
        </p:spPr>
        <p:txBody>
          <a:bodyPr/>
          <a:lstStyle/>
          <a:p>
            <a:r>
              <a:rPr lang="it-IT" dirty="0" smtClean="0"/>
              <a:t>LE PILE PRIMARIE O BATTERIE</a:t>
            </a:r>
            <a:endParaRPr lang="it-IT" dirty="0"/>
          </a:p>
        </p:txBody>
      </p:sp>
      <p:sp>
        <p:nvSpPr>
          <p:cNvPr id="3" name="Segnaposto contenuto 2"/>
          <p:cNvSpPr>
            <a:spLocks noGrp="1"/>
          </p:cNvSpPr>
          <p:nvPr>
            <p:ph idx="1"/>
          </p:nvPr>
        </p:nvSpPr>
        <p:spPr>
          <a:xfrm>
            <a:off x="685800" y="1745673"/>
            <a:ext cx="10820400" cy="4024125"/>
          </a:xfrm>
        </p:spPr>
        <p:txBody>
          <a:bodyPr/>
          <a:lstStyle/>
          <a:p>
            <a:r>
              <a:rPr lang="it-IT" dirty="0"/>
              <a:t>Le pile primarie, chiamate comunemente batterie, sono quelle pile le cui reazioni chimiche interne sono </a:t>
            </a:r>
            <a:r>
              <a:rPr lang="it-IT" dirty="0" smtClean="0"/>
              <a:t>irreversibili. In </a:t>
            </a:r>
            <a:r>
              <a:rPr lang="it-IT" dirty="0"/>
              <a:t>sostanza, quando tutti i reagenti della pila si trasformano completamente nei prodotti finali, essa si scarica definitivamente divenendo inutilizzabile</a:t>
            </a:r>
            <a:r>
              <a:rPr lang="it-IT" dirty="0" smtClean="0"/>
              <a:t>.</a:t>
            </a:r>
          </a:p>
          <a:p>
            <a:endParaRPr lang="it-IT" dirty="0" smtClean="0"/>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6622" y="3470650"/>
            <a:ext cx="4713923" cy="3194417"/>
          </a:xfrm>
          <a:prstGeom prst="rect">
            <a:avLst/>
          </a:prstGeom>
        </p:spPr>
      </p:pic>
    </p:spTree>
    <p:extLst>
      <p:ext uri="{BB962C8B-B14F-4D97-AF65-F5344CB8AC3E}">
        <p14:creationId xmlns:p14="http://schemas.microsoft.com/office/powerpoint/2010/main" val="354766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64276" y="764373"/>
            <a:ext cx="10541924" cy="1293028"/>
          </a:xfrm>
        </p:spPr>
        <p:txBody>
          <a:bodyPr/>
          <a:lstStyle/>
          <a:p>
            <a:r>
              <a:rPr lang="it-IT" dirty="0" smtClean="0"/>
              <a:t>LA PILA A SECCO O PILA DI </a:t>
            </a:r>
            <a:r>
              <a:rPr lang="it-IT" dirty="0" err="1" smtClean="0"/>
              <a:t>LECLANCHè</a:t>
            </a:r>
            <a:endParaRPr lang="it-IT" dirty="0"/>
          </a:p>
        </p:txBody>
      </p:sp>
      <p:sp>
        <p:nvSpPr>
          <p:cNvPr id="3" name="Segnaposto contenuto 2"/>
          <p:cNvSpPr>
            <a:spLocks noGrp="1"/>
          </p:cNvSpPr>
          <p:nvPr>
            <p:ph idx="1"/>
          </p:nvPr>
        </p:nvSpPr>
        <p:spPr/>
        <p:txBody>
          <a:bodyPr>
            <a:normAutofit/>
          </a:bodyPr>
          <a:lstStyle/>
          <a:p>
            <a:r>
              <a:rPr lang="it-IT" dirty="0"/>
              <a:t>La prima pila a secco, cioè priva di elementi liquidi, prodotta industrialmente e commercializzata su ampia scala è la pila </a:t>
            </a:r>
            <a:r>
              <a:rPr lang="it-IT" dirty="0" err="1"/>
              <a:t>Leclanché</a:t>
            </a:r>
            <a:r>
              <a:rPr lang="it-IT" dirty="0"/>
              <a:t>, dal nome di Georges </a:t>
            </a:r>
            <a:r>
              <a:rPr lang="it-IT" dirty="0" err="1" smtClean="0"/>
              <a:t>Leclanché</a:t>
            </a:r>
            <a:r>
              <a:rPr lang="it-IT" dirty="0" smtClean="0"/>
              <a:t>, </a:t>
            </a:r>
            <a:r>
              <a:rPr lang="it-IT" dirty="0"/>
              <a:t>il suo inventore. </a:t>
            </a:r>
            <a:endParaRPr lang="it-IT" dirty="0" smtClean="0"/>
          </a:p>
          <a:p>
            <a:endParaRPr lang="it-IT" dirty="0" smtClean="0"/>
          </a:p>
          <a:p>
            <a:r>
              <a:rPr lang="it-IT" dirty="0" smtClean="0"/>
              <a:t>La </a:t>
            </a:r>
            <a:r>
              <a:rPr lang="it-IT" dirty="0"/>
              <a:t>pila </a:t>
            </a:r>
            <a:r>
              <a:rPr lang="it-IT" dirty="0" err="1"/>
              <a:t>Leclanché</a:t>
            </a:r>
            <a:r>
              <a:rPr lang="it-IT" dirty="0"/>
              <a:t> è costituita da un anodo di zinco metallico, che funge anche da contenitore, e da un catodo costituito da una barretta di grafite, un minerale completamente composto da carbonio che compone la mina delle matite. </a:t>
            </a:r>
            <a:endParaRPr lang="it-IT" dirty="0" smtClean="0"/>
          </a:p>
        </p:txBody>
      </p:sp>
    </p:spTree>
    <p:extLst>
      <p:ext uri="{BB962C8B-B14F-4D97-AF65-F5344CB8AC3E}">
        <p14:creationId xmlns:p14="http://schemas.microsoft.com/office/powerpoint/2010/main" val="3009865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540328"/>
            <a:ext cx="10820400" cy="5678358"/>
          </a:xfrm>
        </p:spPr>
        <p:txBody>
          <a:bodyPr/>
          <a:lstStyle/>
          <a:p>
            <a:r>
              <a:rPr lang="it-IT" dirty="0"/>
              <a:t>Il potenziale di cella di questa pila è di 1,5 V, ma a causa dell'accumulo di ammoniaca attorno al catodo in carbonio questa tende a ridursi. Lasciando la pila a riposo, o anche portandola a temperature basse, l'ammoniaca tende a riattivare parzialmente la forza elettromotrice originale della pila.</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855" y="701040"/>
            <a:ext cx="4850145" cy="6858000"/>
          </a:xfrm>
          <a:prstGeom prst="rect">
            <a:avLst/>
          </a:prstGeom>
        </p:spPr>
      </p:pic>
      <p:sp>
        <p:nvSpPr>
          <p:cNvPr id="5" name="Rettangolo 4"/>
          <p:cNvSpPr/>
          <p:nvPr/>
        </p:nvSpPr>
        <p:spPr>
          <a:xfrm>
            <a:off x="685800" y="2042160"/>
            <a:ext cx="6979920" cy="3046988"/>
          </a:xfrm>
          <a:prstGeom prst="rect">
            <a:avLst/>
          </a:prstGeom>
        </p:spPr>
        <p:txBody>
          <a:bodyPr wrap="square">
            <a:spAutoFit/>
          </a:bodyPr>
          <a:lstStyle/>
          <a:p>
            <a:r>
              <a:rPr lang="it-IT" sz="2400" dirty="0"/>
              <a:t>Onde evitare l'accumulo di ammoniaca presso il catodo è stata sviluppata la pila alcalina che contiene idrossido di potassio al posto di cloruro di ammonio. </a:t>
            </a:r>
            <a:endParaRPr lang="it-IT" sz="2400" dirty="0" smtClean="0"/>
          </a:p>
          <a:p>
            <a:endParaRPr lang="it-IT" sz="2400" dirty="0"/>
          </a:p>
          <a:p>
            <a:r>
              <a:rPr lang="it-IT" sz="2400" dirty="0"/>
              <a:t>Queste pile mantengono un voltaggio costante anche dopo un notevole consumo di reagenti.</a:t>
            </a:r>
          </a:p>
        </p:txBody>
      </p:sp>
    </p:spTree>
    <p:extLst>
      <p:ext uri="{BB962C8B-B14F-4D97-AF65-F5344CB8AC3E}">
        <p14:creationId xmlns:p14="http://schemas.microsoft.com/office/powerpoint/2010/main" val="388340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PILE ZINCO-CARBONE</a:t>
            </a:r>
            <a:endParaRPr lang="it-IT" dirty="0"/>
          </a:p>
        </p:txBody>
      </p:sp>
      <p:sp>
        <p:nvSpPr>
          <p:cNvPr id="3" name="Segnaposto contenuto 2"/>
          <p:cNvSpPr>
            <a:spLocks noGrp="1"/>
          </p:cNvSpPr>
          <p:nvPr>
            <p:ph idx="1"/>
          </p:nvPr>
        </p:nvSpPr>
        <p:spPr/>
        <p:txBody>
          <a:bodyPr>
            <a:normAutofit/>
          </a:bodyPr>
          <a:lstStyle/>
          <a:p>
            <a:endParaRPr lang="it-IT" dirty="0"/>
          </a:p>
          <a:p>
            <a:r>
              <a:rPr lang="it-IT" dirty="0"/>
              <a:t>La pila zinco-carbone ha forma cilindrica ed è costituita da un anodo di zinco metallico che occupa la base inferiore e la superficie del cilindro, fungendo quindi anche da contenitore. </a:t>
            </a:r>
            <a:endParaRPr lang="it-IT" dirty="0" smtClean="0"/>
          </a:p>
          <a:p>
            <a:r>
              <a:rPr lang="it-IT" dirty="0" smtClean="0"/>
              <a:t>All'interno </a:t>
            </a:r>
            <a:r>
              <a:rPr lang="it-IT" dirty="0"/>
              <a:t>troviamo una pasta gelatinosa di biossido di manganese e cloruro di ammonio, misti ad una polvere di carbone. Il catodo è costituito da una barretta di grafite, immersa in questa pasta e la cui sommità, ricoperta da un cappuccio metallico, sporge sulla base superiore del cilindro. </a:t>
            </a:r>
            <a:endParaRPr lang="it-IT" dirty="0" smtClean="0"/>
          </a:p>
          <a:p>
            <a:r>
              <a:rPr lang="it-IT" dirty="0" smtClean="0"/>
              <a:t>Una </a:t>
            </a:r>
            <a:r>
              <a:rPr lang="it-IT" dirty="0"/>
              <a:t>plastica sigillante divide il cappuccio metallico dal contenitore di </a:t>
            </a:r>
            <a:r>
              <a:rPr lang="it-IT" dirty="0" smtClean="0"/>
              <a:t>zinco </a:t>
            </a:r>
            <a:r>
              <a:rPr lang="it-IT" dirty="0"/>
              <a:t>in modo da evitare il corto circuito tra anodo e catodo.</a:t>
            </a:r>
          </a:p>
          <a:p>
            <a:endParaRPr lang="it-IT" dirty="0"/>
          </a:p>
        </p:txBody>
      </p:sp>
    </p:spTree>
    <p:extLst>
      <p:ext uri="{BB962C8B-B14F-4D97-AF65-F5344CB8AC3E}">
        <p14:creationId xmlns:p14="http://schemas.microsoft.com/office/powerpoint/2010/main" val="1683328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19100"/>
            <a:ext cx="10820400" cy="5799585"/>
          </a:xfrm>
        </p:spPr>
        <p:txBody>
          <a:bodyPr>
            <a:normAutofit lnSpcReduction="10000"/>
          </a:bodyPr>
          <a:lstStyle/>
          <a:p>
            <a:r>
              <a:rPr lang="it-IT" dirty="0"/>
              <a:t>La pila zinco-carbone </a:t>
            </a:r>
            <a:r>
              <a:rPr lang="it-IT" dirty="0" smtClean="0"/>
              <a:t>ha, però, </a:t>
            </a:r>
            <a:r>
              <a:rPr lang="it-IT" dirty="0"/>
              <a:t>numerosi svantaggi: il contatto fisico </a:t>
            </a:r>
            <a:r>
              <a:rPr lang="it-IT" dirty="0" smtClean="0"/>
              <a:t>tra zinco e ossido di manganato </a:t>
            </a:r>
            <a:r>
              <a:rPr lang="it-IT" dirty="0"/>
              <a:t>e l'ambiente acido della pila non impediscono la reazione di ossidoriduzione </a:t>
            </a:r>
            <a:r>
              <a:rPr lang="it-IT" dirty="0" smtClean="0"/>
              <a:t>per cui risulta elevato </a:t>
            </a:r>
            <a:r>
              <a:rPr lang="it-IT" dirty="0"/>
              <a:t>il processo di scarica </a:t>
            </a:r>
            <a:r>
              <a:rPr lang="it-IT" dirty="0" smtClean="0"/>
              <a:t>anche a riposo</a:t>
            </a:r>
            <a:r>
              <a:rPr lang="it-IT" dirty="0"/>
              <a:t>. </a:t>
            </a:r>
            <a:endParaRPr lang="it-IT" dirty="0" smtClean="0"/>
          </a:p>
          <a:p>
            <a:r>
              <a:rPr lang="it-IT" dirty="0" smtClean="0"/>
              <a:t>Le reazioni </a:t>
            </a:r>
            <a:r>
              <a:rPr lang="it-IT" dirty="0"/>
              <a:t>parallele portano alla formazione di numerose sostanze che aumentano la resistenza interna della pila, abbassando </a:t>
            </a:r>
            <a:r>
              <a:rPr lang="it-IT" dirty="0" smtClean="0"/>
              <a:t>la differenza di intensità di corrente.</a:t>
            </a:r>
          </a:p>
          <a:p>
            <a:r>
              <a:rPr lang="it-IT" dirty="0" smtClean="0"/>
              <a:t>Anche </a:t>
            </a:r>
            <a:r>
              <a:rPr lang="it-IT" dirty="0"/>
              <a:t>l'ammoniaca che si libera al catodo tende a formare un velo gassoso sulla sua superficie, aumentando la resistenza interna e quindi abbassando il ∆</a:t>
            </a:r>
            <a:r>
              <a:rPr lang="it-IT" dirty="0" smtClean="0"/>
              <a:t>E, in </a:t>
            </a:r>
            <a:r>
              <a:rPr lang="it-IT" dirty="0"/>
              <a:t>altre parole la pila ha facilità a scaricarsi. </a:t>
            </a:r>
            <a:endParaRPr lang="it-IT" dirty="0" smtClean="0"/>
          </a:p>
          <a:p>
            <a:r>
              <a:rPr lang="it-IT" dirty="0" smtClean="0"/>
              <a:t>Un </a:t>
            </a:r>
            <a:r>
              <a:rPr lang="it-IT" dirty="0"/>
              <a:t>problema aggiuntivo è dato dall'assottigliamento della parete di zinco della pila a causa della </a:t>
            </a:r>
            <a:r>
              <a:rPr lang="it-IT" dirty="0" err="1"/>
              <a:t>semireazione</a:t>
            </a:r>
            <a:r>
              <a:rPr lang="it-IT" dirty="0"/>
              <a:t> di ossidazione. Questo porta a problemi di perdita del contenuto interno.</a:t>
            </a:r>
          </a:p>
          <a:p>
            <a:endParaRPr lang="it-IT" dirty="0"/>
          </a:p>
          <a:p>
            <a:r>
              <a:rPr lang="it-IT" dirty="0"/>
              <a:t>Tutti questi limiti hanno impedito alle pile zinco-carbone di rimanere competitive ed essere così sostituite gradualmente dalle pile alcaline. Sono comunque più economiche di queste ultime e restano ancora oggi reperibili sul mercato.</a:t>
            </a:r>
          </a:p>
        </p:txBody>
      </p:sp>
    </p:spTree>
    <p:extLst>
      <p:ext uri="{BB962C8B-B14F-4D97-AF65-F5344CB8AC3E}">
        <p14:creationId xmlns:p14="http://schemas.microsoft.com/office/powerpoint/2010/main" val="3457233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BATTERIE ALCALINE</a:t>
            </a:r>
            <a:endParaRPr lang="it-IT" dirty="0"/>
          </a:p>
        </p:txBody>
      </p:sp>
      <p:sp>
        <p:nvSpPr>
          <p:cNvPr id="3" name="Segnaposto contenuto 2"/>
          <p:cNvSpPr>
            <a:spLocks noGrp="1"/>
          </p:cNvSpPr>
          <p:nvPr>
            <p:ph idx="1"/>
          </p:nvPr>
        </p:nvSpPr>
        <p:spPr/>
        <p:txBody>
          <a:bodyPr/>
          <a:lstStyle/>
          <a:p>
            <a:r>
              <a:rPr lang="it-IT" dirty="0"/>
              <a:t>Le batterie alcaline sono l'evoluzione delle pile a secco. Sostanzialmente la loro struttura è </a:t>
            </a:r>
            <a:r>
              <a:rPr lang="it-IT" dirty="0" smtClean="0"/>
              <a:t>identica, tuttavia </a:t>
            </a:r>
            <a:r>
              <a:rPr lang="it-IT" dirty="0"/>
              <a:t>le batterie alcaline utilizzano una pasta, alcalina appunto, di Idrossido di </a:t>
            </a:r>
            <a:r>
              <a:rPr lang="it-IT" dirty="0" smtClean="0"/>
              <a:t>Potassio.</a:t>
            </a:r>
          </a:p>
          <a:p>
            <a:r>
              <a:rPr lang="it-IT" dirty="0" smtClean="0"/>
              <a:t> </a:t>
            </a:r>
            <a:r>
              <a:rPr lang="it-IT" dirty="0"/>
              <a:t>Questa innovazione è fondamentale e ha il vantaggio di non produrre gas durante il funzionamento, di non avere cadute di energia elettrica e possedere una maggiore durata. Per questo sono pile ancora molto utilizzate, soprattutto </a:t>
            </a:r>
            <a:r>
              <a:rPr lang="it-IT" dirty="0" smtClean="0"/>
              <a:t>per </a:t>
            </a:r>
            <a:r>
              <a:rPr lang="it-IT" dirty="0"/>
              <a:t>torce elettriche, </a:t>
            </a:r>
            <a:r>
              <a:rPr lang="it-IT" dirty="0" smtClean="0"/>
              <a:t>giocattoli e </a:t>
            </a:r>
            <a:r>
              <a:rPr lang="it-IT" dirty="0"/>
              <a:t>strumenti elettronici vari</a:t>
            </a:r>
            <a:r>
              <a:rPr lang="it-IT" dirty="0" smtClean="0"/>
              <a:t>.</a:t>
            </a:r>
          </a:p>
          <a:p>
            <a:endParaRPr lang="it-IT" dirty="0"/>
          </a:p>
        </p:txBody>
      </p:sp>
    </p:spTree>
    <p:extLst>
      <p:ext uri="{BB962C8B-B14F-4D97-AF65-F5344CB8AC3E}">
        <p14:creationId xmlns:p14="http://schemas.microsoft.com/office/powerpoint/2010/main" val="1220108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01461" y="1717663"/>
            <a:ext cx="10820400" cy="5769105"/>
          </a:xfrm>
        </p:spPr>
        <p:txBody>
          <a:bodyPr>
            <a:normAutofit/>
          </a:bodyPr>
          <a:lstStyle/>
          <a:p>
            <a:r>
              <a:rPr lang="it-IT" dirty="0"/>
              <a:t>Furono inventate negli anni cinquanta da un ingegnere canadese, Lewis </a:t>
            </a:r>
            <a:r>
              <a:rPr lang="it-IT" dirty="0" err="1"/>
              <a:t>Urry</a:t>
            </a:r>
            <a:r>
              <a:rPr lang="it-IT" dirty="0"/>
              <a:t>, e sono l'evoluzione delle pile a secco zinco-carbone. </a:t>
            </a:r>
            <a:endParaRPr lang="it-IT" dirty="0" smtClean="0"/>
          </a:p>
          <a:p>
            <a:r>
              <a:rPr lang="it-IT" dirty="0" smtClean="0"/>
              <a:t>L'ossidante </a:t>
            </a:r>
            <a:r>
              <a:rPr lang="it-IT" dirty="0"/>
              <a:t>e il riducente sono ancora biossido di manganese </a:t>
            </a:r>
            <a:r>
              <a:rPr lang="it-IT" dirty="0" smtClean="0"/>
              <a:t>e </a:t>
            </a:r>
            <a:r>
              <a:rPr lang="it-IT" dirty="0"/>
              <a:t>zinco metallico </a:t>
            </a:r>
            <a:r>
              <a:rPr lang="it-IT" dirty="0" smtClean="0"/>
              <a:t>il quale non </a:t>
            </a:r>
            <a:r>
              <a:rPr lang="it-IT" dirty="0"/>
              <a:t>forma più il contenitore esterno, bensì è inserito in forma di polvere attorno </a:t>
            </a:r>
            <a:r>
              <a:rPr lang="it-IT" dirty="0" smtClean="0"/>
              <a:t>all’anodo.</a:t>
            </a:r>
          </a:p>
          <a:p>
            <a:r>
              <a:rPr lang="it-IT" dirty="0" smtClean="0"/>
              <a:t>Il biossido di manganese è una </a:t>
            </a:r>
            <a:r>
              <a:rPr lang="it-IT" dirty="0"/>
              <a:t>polvere a contatto con il </a:t>
            </a:r>
            <a:r>
              <a:rPr lang="it-IT" dirty="0" smtClean="0"/>
              <a:t>catodo. L'estremità </a:t>
            </a:r>
            <a:r>
              <a:rPr lang="it-IT" dirty="0"/>
              <a:t>della barra di metallo che funge da anodo è a contatto con un dischetto di metallo sulla base inferiore del cilindro della pila, estendendo quindi la funzione anodica a tutto il dischetto. Quest'ultimo è separato dal contenitore esterno catodico di metallo da un sigillante di plastica non conduttore che evita il corto circuito.</a:t>
            </a:r>
          </a:p>
        </p:txBody>
      </p:sp>
    </p:spTree>
    <p:extLst>
      <p:ext uri="{BB962C8B-B14F-4D97-AF65-F5344CB8AC3E}">
        <p14:creationId xmlns:p14="http://schemas.microsoft.com/office/powerpoint/2010/main" val="319851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07820" y="764373"/>
            <a:ext cx="9898380" cy="1293028"/>
          </a:xfrm>
        </p:spPr>
        <p:txBody>
          <a:bodyPr/>
          <a:lstStyle/>
          <a:p>
            <a:r>
              <a:rPr lang="it-IT" dirty="0" smtClean="0"/>
              <a:t>PILE SECONDARIE O ACCUMULATORI (RICARICABILI)</a:t>
            </a:r>
            <a:endParaRPr lang="it-IT" dirty="0"/>
          </a:p>
        </p:txBody>
      </p:sp>
      <p:sp>
        <p:nvSpPr>
          <p:cNvPr id="3" name="Segnaposto contenuto 2"/>
          <p:cNvSpPr>
            <a:spLocks noGrp="1"/>
          </p:cNvSpPr>
          <p:nvPr>
            <p:ph idx="1"/>
          </p:nvPr>
        </p:nvSpPr>
        <p:spPr/>
        <p:txBody>
          <a:bodyPr>
            <a:normAutofit lnSpcReduction="10000"/>
          </a:bodyPr>
          <a:lstStyle/>
          <a:p>
            <a:r>
              <a:rPr lang="it-IT" dirty="0"/>
              <a:t>Le pile secondarie, o </a:t>
            </a:r>
            <a:r>
              <a:rPr lang="it-IT" dirty="0" smtClean="0"/>
              <a:t>accumulatori, </a:t>
            </a:r>
            <a:r>
              <a:rPr lang="it-IT" dirty="0"/>
              <a:t>sono quelle pile le cui reazioni chimiche interne sono reversibili. </a:t>
            </a:r>
            <a:endParaRPr lang="it-IT" dirty="0" smtClean="0"/>
          </a:p>
          <a:p>
            <a:r>
              <a:rPr lang="it-IT" dirty="0" smtClean="0"/>
              <a:t>A </a:t>
            </a:r>
            <a:r>
              <a:rPr lang="it-IT" dirty="0"/>
              <a:t>differenza delle pile primarie, somministrando energia elettrica a questi dispositivi, si inverte il senso della reazione completa ottenendo la riformazione dei reagenti iniziali a spese dei prodotti finali. Di fatto, quindi, la pila si ricarica</a:t>
            </a:r>
            <a:r>
              <a:rPr lang="it-IT" dirty="0" smtClean="0"/>
              <a:t>.</a:t>
            </a:r>
          </a:p>
          <a:p>
            <a:r>
              <a:rPr lang="it-IT" dirty="0"/>
              <a:t>Nella vita di tutti i giorni utilizziamo solo alcuni tipi di batterie ricaricabili, generalmente nei formati standard AAA, AA, C, D. </a:t>
            </a:r>
            <a:endParaRPr lang="it-IT" dirty="0" smtClean="0"/>
          </a:p>
          <a:p>
            <a:r>
              <a:rPr lang="it-IT" dirty="0" smtClean="0"/>
              <a:t>I </a:t>
            </a:r>
            <a:r>
              <a:rPr lang="it-IT" dirty="0"/>
              <a:t>notebook, i telefoni cellulari, i lettori musicali </a:t>
            </a:r>
            <a:r>
              <a:rPr lang="it-IT" dirty="0" smtClean="0"/>
              <a:t>utilizzano </a:t>
            </a:r>
            <a:r>
              <a:rPr lang="it-IT" dirty="0"/>
              <a:t>più spesso batterie in formati non </a:t>
            </a:r>
            <a:r>
              <a:rPr lang="it-IT" dirty="0" smtClean="0"/>
              <a:t>standard, tutte le </a:t>
            </a:r>
            <a:r>
              <a:rPr lang="it-IT" dirty="0"/>
              <a:t>automobili con motore a combustione interna ospitano una grossa batteria ricaricabile al piombo-acido, utilizzata principalmente per l'avviamento del motore e occasionalmente per l'alimentazione dell'impianto elettrico a motore </a:t>
            </a:r>
            <a:r>
              <a:rPr lang="it-IT" dirty="0" smtClean="0"/>
              <a:t>spento.</a:t>
            </a:r>
            <a:endParaRPr lang="it-IT" dirty="0"/>
          </a:p>
        </p:txBody>
      </p:sp>
    </p:spTree>
    <p:extLst>
      <p:ext uri="{BB962C8B-B14F-4D97-AF65-F5344CB8AC3E}">
        <p14:creationId xmlns:p14="http://schemas.microsoft.com/office/powerpoint/2010/main" val="3782424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327660"/>
            <a:ext cx="10820400" cy="5891025"/>
          </a:xfrm>
        </p:spPr>
        <p:txBody>
          <a:bodyPr/>
          <a:lstStyle/>
          <a:p>
            <a:r>
              <a:rPr lang="it-IT" dirty="0" smtClean="0"/>
              <a:t>Abbiamo due tipi di accumulatori: al piombo e al litio.</a:t>
            </a:r>
          </a:p>
          <a:p>
            <a:r>
              <a:rPr lang="it-IT" dirty="0" smtClean="0"/>
              <a:t>La </a:t>
            </a:r>
            <a:r>
              <a:rPr lang="it-IT" dirty="0"/>
              <a:t>cella piombo </a:t>
            </a:r>
            <a:r>
              <a:rPr lang="it-IT" dirty="0" smtClean="0"/>
              <a:t>è </a:t>
            </a:r>
            <a:r>
              <a:rPr lang="it-IT" dirty="0"/>
              <a:t>il costituente fondamentale dei comuni accumulatori per auto e camion. Utilizzano un anodo fatto di polvere di Piombo </a:t>
            </a:r>
            <a:r>
              <a:rPr lang="it-IT" dirty="0" smtClean="0"/>
              <a:t>spugnosa </a:t>
            </a:r>
            <a:r>
              <a:rPr lang="it-IT" dirty="0"/>
              <a:t>e un catodo di diossido di </a:t>
            </a:r>
            <a:r>
              <a:rPr lang="it-IT" dirty="0" smtClean="0"/>
              <a:t>piombo.</a:t>
            </a:r>
          </a:p>
          <a:p>
            <a:r>
              <a:rPr lang="it-IT" dirty="0" smtClean="0"/>
              <a:t>Negli </a:t>
            </a:r>
            <a:r>
              <a:rPr lang="it-IT" dirty="0"/>
              <a:t>accumulatori moderni essa è stata modificata con, al posto di una polvere di piombo, una lega di piombo per eliminare la reazione </a:t>
            </a:r>
            <a:r>
              <a:rPr lang="it-IT" dirty="0" smtClean="0"/>
              <a:t>di elettrolisi </a:t>
            </a:r>
            <a:r>
              <a:rPr lang="it-IT" dirty="0"/>
              <a:t>dell’acqua. Questa infatti produce ossigeno e idrogeno gassosi che potrebbero causare esplosioni.</a:t>
            </a:r>
          </a:p>
          <a:p>
            <a:r>
              <a:rPr lang="it-IT" dirty="0"/>
              <a:t>Vantaggi: Eroga correnti molto elevate, affidabile e di lunga vita, funziona bene a basse temperature</a:t>
            </a:r>
          </a:p>
          <a:p>
            <a:r>
              <a:rPr lang="it-IT" dirty="0"/>
              <a:t>Svantaggi: Il piombo è un metallo pesante ed è tossico quindi questa pila è difficilmente smaltibile quando non funziona più.</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7808" y="4447317"/>
            <a:ext cx="4049852" cy="2146422"/>
          </a:xfrm>
          <a:prstGeom prst="rect">
            <a:avLst/>
          </a:prstGeom>
        </p:spPr>
      </p:pic>
    </p:spTree>
    <p:extLst>
      <p:ext uri="{BB962C8B-B14F-4D97-AF65-F5344CB8AC3E}">
        <p14:creationId xmlns:p14="http://schemas.microsoft.com/office/powerpoint/2010/main" val="125131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INDICE</a:t>
            </a:r>
            <a:endParaRPr lang="it-IT" dirty="0"/>
          </a:p>
        </p:txBody>
      </p:sp>
      <p:sp>
        <p:nvSpPr>
          <p:cNvPr id="3" name="Segnaposto contenuto 2"/>
          <p:cNvSpPr>
            <a:spLocks noGrp="1"/>
          </p:cNvSpPr>
          <p:nvPr>
            <p:ph idx="1"/>
          </p:nvPr>
        </p:nvSpPr>
        <p:spPr/>
        <p:txBody>
          <a:bodyPr/>
          <a:lstStyle/>
          <a:p>
            <a:pPr marL="0" indent="0">
              <a:buNone/>
            </a:pPr>
            <a:r>
              <a:rPr lang="it-IT" b="1" dirty="0" smtClean="0"/>
              <a:t>La pila e il principio Voltiano  </a:t>
            </a:r>
          </a:p>
          <a:p>
            <a:pPr marL="0" indent="0">
              <a:buNone/>
            </a:pPr>
            <a:r>
              <a:rPr lang="it-IT" b="1" dirty="0" smtClean="0"/>
              <a:t>La pila di </a:t>
            </a:r>
            <a:r>
              <a:rPr lang="it-IT" b="1" dirty="0" err="1" smtClean="0"/>
              <a:t>Daniell</a:t>
            </a:r>
            <a:r>
              <a:rPr lang="it-IT" b="1" dirty="0" smtClean="0"/>
              <a:t> </a:t>
            </a:r>
          </a:p>
          <a:p>
            <a:pPr marL="0" indent="0">
              <a:buNone/>
            </a:pPr>
            <a:r>
              <a:rPr lang="it-IT" b="1" dirty="0" smtClean="0"/>
              <a:t>La pila di </a:t>
            </a:r>
            <a:r>
              <a:rPr lang="it-IT" b="1" dirty="0" err="1" smtClean="0"/>
              <a:t>Bunsen</a:t>
            </a:r>
            <a:r>
              <a:rPr lang="it-IT" b="1" dirty="0" smtClean="0"/>
              <a:t> </a:t>
            </a:r>
          </a:p>
          <a:p>
            <a:pPr marL="0" indent="0">
              <a:buNone/>
            </a:pPr>
            <a:r>
              <a:rPr lang="it-IT" b="1" dirty="0" smtClean="0"/>
              <a:t>Le pile primarie o batterie (non ricaricabili) </a:t>
            </a:r>
          </a:p>
          <a:p>
            <a:pPr marL="0" indent="0">
              <a:buNone/>
            </a:pPr>
            <a:r>
              <a:rPr lang="it-IT" b="1" dirty="0" smtClean="0"/>
              <a:t>La pila a secco e la batteria </a:t>
            </a:r>
            <a:r>
              <a:rPr lang="it-IT" b="1" dirty="0" err="1" smtClean="0"/>
              <a:t>Laclanchè</a:t>
            </a:r>
            <a:r>
              <a:rPr lang="it-IT" b="1" dirty="0" smtClean="0"/>
              <a:t> </a:t>
            </a:r>
          </a:p>
          <a:p>
            <a:pPr marL="0" indent="0">
              <a:buNone/>
            </a:pPr>
            <a:r>
              <a:rPr lang="it-IT" b="1" dirty="0" smtClean="0"/>
              <a:t>Le pile zinco-carbone </a:t>
            </a:r>
          </a:p>
          <a:p>
            <a:pPr marL="0" indent="0">
              <a:buNone/>
            </a:pPr>
            <a:r>
              <a:rPr lang="it-IT" b="1" dirty="0" smtClean="0"/>
              <a:t>Le batterie alcaline </a:t>
            </a:r>
          </a:p>
          <a:p>
            <a:pPr marL="0" indent="0">
              <a:buNone/>
            </a:pPr>
            <a:r>
              <a:rPr lang="it-IT" b="1" dirty="0" smtClean="0"/>
              <a:t>Le pile secondarie o accumulatori (ricaricabili) </a:t>
            </a:r>
            <a:endParaRPr lang="it-IT" b="1" dirty="0"/>
          </a:p>
        </p:txBody>
      </p:sp>
    </p:spTree>
    <p:extLst>
      <p:ext uri="{BB962C8B-B14F-4D97-AF65-F5344CB8AC3E}">
        <p14:creationId xmlns:p14="http://schemas.microsoft.com/office/powerpoint/2010/main" val="57434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60960"/>
            <a:ext cx="10820400" cy="6279645"/>
          </a:xfrm>
        </p:spPr>
        <p:txBody>
          <a:bodyPr/>
          <a:lstStyle/>
          <a:p>
            <a:r>
              <a:rPr lang="it-IT" dirty="0"/>
              <a:t>L</a:t>
            </a:r>
            <a:r>
              <a:rPr lang="it-IT" dirty="0" smtClean="0"/>
              <a:t>a </a:t>
            </a:r>
            <a:r>
              <a:rPr lang="it-IT" dirty="0"/>
              <a:t>batteria ricaricabile nota come accumulatore agli ioni di </a:t>
            </a:r>
            <a:r>
              <a:rPr lang="it-IT" dirty="0" smtClean="0"/>
              <a:t>litio è </a:t>
            </a:r>
            <a:r>
              <a:rPr lang="it-IT" dirty="0"/>
              <a:t>un tipo di batteria comunemente impiegato nell'elettronica di consumo. </a:t>
            </a:r>
            <a:endParaRPr lang="it-IT" dirty="0" smtClean="0"/>
          </a:p>
          <a:p>
            <a:r>
              <a:rPr lang="it-IT" dirty="0" smtClean="0"/>
              <a:t>È </a:t>
            </a:r>
            <a:r>
              <a:rPr lang="it-IT" dirty="0"/>
              <a:t>attualmente uno dei tipi più diffusi di batteria per laptop e telefono cellulare, nonché per alcune auto </a:t>
            </a:r>
            <a:r>
              <a:rPr lang="it-IT" dirty="0" smtClean="0"/>
              <a:t>elettriche con </a:t>
            </a:r>
            <a:r>
              <a:rPr lang="it-IT" dirty="0"/>
              <a:t>uno dei migliori rapporti peso/potenza, nessun effetto memoria ed una lenta perdita della carica quando non è in uso. </a:t>
            </a:r>
            <a:endParaRPr lang="it-IT" dirty="0" smtClean="0"/>
          </a:p>
          <a:p>
            <a:r>
              <a:rPr lang="it-IT" dirty="0" smtClean="0"/>
              <a:t>Tali </a:t>
            </a:r>
            <a:r>
              <a:rPr lang="it-IT" dirty="0"/>
              <a:t>batterie possono essere pericolose se impiegate impropriamente e se vengono </a:t>
            </a:r>
            <a:r>
              <a:rPr lang="it-IT" dirty="0" smtClean="0"/>
              <a:t>danneggiate </a:t>
            </a:r>
            <a:r>
              <a:rPr lang="it-IT" dirty="0"/>
              <a:t>e comunque, a meno che non vengano trattate con cura, si assume che possano avere una vita utile più corta rispetto ad altri tipi di batteria. Una versione più avanzata della batteria agli ioni di litio è l'accumulatore litio-polimero.</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2227" y="3531870"/>
            <a:ext cx="3171825" cy="2933700"/>
          </a:xfrm>
          <a:prstGeom prst="rect">
            <a:avLst/>
          </a:prstGeom>
        </p:spPr>
      </p:pic>
    </p:spTree>
    <p:extLst>
      <p:ext uri="{BB962C8B-B14F-4D97-AF65-F5344CB8AC3E}">
        <p14:creationId xmlns:p14="http://schemas.microsoft.com/office/powerpoint/2010/main" val="32417085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1285" y="199832"/>
            <a:ext cx="9586949" cy="5631626"/>
          </a:xfrm>
        </p:spPr>
        <p:txBody>
          <a:bodyPr>
            <a:normAutofit fontScale="85000" lnSpcReduction="20000"/>
          </a:bodyPr>
          <a:lstStyle/>
          <a:p>
            <a:r>
              <a:rPr lang="it-IT" dirty="0" smtClean="0"/>
              <a:t>Ultimamente, </a:t>
            </a:r>
            <a:r>
              <a:rPr lang="it-IT" dirty="0"/>
              <a:t>su Internet, </a:t>
            </a:r>
            <a:r>
              <a:rPr lang="it-IT" dirty="0" smtClean="0"/>
              <a:t>si parla addirittura di </a:t>
            </a:r>
            <a:r>
              <a:rPr lang="it-IT" dirty="0"/>
              <a:t>pile che si ricaricano un numero infinito di volte semplicemente immergendole in </a:t>
            </a:r>
            <a:r>
              <a:rPr lang="it-IT" dirty="0" smtClean="0"/>
              <a:t>acqua. Queste </a:t>
            </a:r>
            <a:r>
              <a:rPr lang="it-IT" dirty="0"/>
              <a:t>pile si chiamano </a:t>
            </a:r>
            <a:r>
              <a:rPr lang="it-IT" dirty="0" err="1"/>
              <a:t>Aquacell</a:t>
            </a:r>
            <a:r>
              <a:rPr lang="it-IT" dirty="0"/>
              <a:t> e sono davvero in vendita, in Svizzera.</a:t>
            </a:r>
          </a:p>
          <a:p>
            <a:endParaRPr lang="it-IT" dirty="0"/>
          </a:p>
          <a:p>
            <a:r>
              <a:rPr lang="it-IT" dirty="0"/>
              <a:t>Non contengono materiali e sostanze nocive come metalli pesanti o mercurio e sono realizzate con plastica riciclata. Telecomandi, cuffie senza fili e tanti altri apparecchi che usiamo ogni giorno possono prendere la loro "dose di energia" da queste pile ad acqua. </a:t>
            </a:r>
          </a:p>
          <a:p>
            <a:endParaRPr lang="it-IT" dirty="0"/>
          </a:p>
          <a:p>
            <a:r>
              <a:rPr lang="it-IT" dirty="0"/>
              <a:t>La verità, però, è che queste pile NON si possono ricaricare, né con l'acqua né in altri modi. Infatti sono delle normalissime pile che, una volta scaricate con l'uso, vanno portate in discarica e riciclate. L'acqua infatti, NON serve a ricaricare la pila, bensì ad attivarne il funzionamento.</a:t>
            </a:r>
          </a:p>
          <a:p>
            <a:endParaRPr lang="it-IT" dirty="0"/>
          </a:p>
          <a:p>
            <a:r>
              <a:rPr lang="it-IT" dirty="0" smtClean="0"/>
              <a:t>Anche se </a:t>
            </a:r>
            <a:r>
              <a:rPr lang="it-IT" dirty="0"/>
              <a:t>non vengono </a:t>
            </a:r>
            <a:r>
              <a:rPr lang="it-IT" dirty="0" smtClean="0"/>
              <a:t>usate, </a:t>
            </a:r>
            <a:r>
              <a:rPr lang="it-IT" dirty="0"/>
              <a:t>le pile si scaricano da </a:t>
            </a:r>
            <a:r>
              <a:rPr lang="it-IT" dirty="0" smtClean="0"/>
              <a:t>sole </a:t>
            </a:r>
            <a:r>
              <a:rPr lang="it-IT" dirty="0"/>
              <a:t>perché la reazione chimica che produce energia è sempre attiva </a:t>
            </a:r>
            <a:r>
              <a:rPr lang="it-IT" dirty="0" smtClean="0"/>
              <a:t>(ecco perché hanno una data </a:t>
            </a:r>
            <a:r>
              <a:rPr lang="it-IT" dirty="0"/>
              <a:t>di </a:t>
            </a:r>
            <a:r>
              <a:rPr lang="it-IT" dirty="0" smtClean="0"/>
              <a:t>scadenza). </a:t>
            </a:r>
            <a:endParaRPr lang="it-IT" dirty="0"/>
          </a:p>
          <a:p>
            <a:pPr marL="0" indent="0">
              <a:buNone/>
            </a:pPr>
            <a:endParaRPr lang="it-IT" dirty="0"/>
          </a:p>
          <a:p>
            <a:r>
              <a:rPr lang="it-IT" dirty="0"/>
              <a:t>Nelle pile </a:t>
            </a:r>
            <a:r>
              <a:rPr lang="it-IT" dirty="0" err="1"/>
              <a:t>Aquacell</a:t>
            </a:r>
            <a:r>
              <a:rPr lang="it-IT" dirty="0"/>
              <a:t>, invece, la reazione chimica che produce elettricità viene attivata solo quando le si immerge nell'acqua. Dunque possiamo tenere queste pile nel cassetto molto più a lungo di quelle normali, senza che si scarichino da sole.</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9045" y="4583215"/>
            <a:ext cx="3460630" cy="2076378"/>
          </a:xfrm>
          <a:prstGeom prst="rect">
            <a:avLst/>
          </a:prstGeom>
        </p:spPr>
      </p:pic>
    </p:spTree>
    <p:extLst>
      <p:ext uri="{BB962C8B-B14F-4D97-AF65-F5344CB8AC3E}">
        <p14:creationId xmlns:p14="http://schemas.microsoft.com/office/powerpoint/2010/main" val="2214421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2915728" y="621103"/>
            <a:ext cx="15060283" cy="9092241"/>
          </a:xfrm>
        </p:spPr>
        <p:txBody>
          <a:bodyPr>
            <a:normAutofit/>
          </a:bodyPr>
          <a:lstStyle/>
          <a:p>
            <a:endParaRPr lang="it-IT" sz="3600" dirty="0" smtClean="0"/>
          </a:p>
          <a:p>
            <a:pPr marL="0" indent="0">
              <a:buNone/>
            </a:pPr>
            <a:r>
              <a:rPr lang="it-IT" sz="3600" dirty="0" smtClean="0"/>
              <a:t>ARNONE DANILO</a:t>
            </a:r>
          </a:p>
          <a:p>
            <a:pPr marL="0" indent="0">
              <a:buNone/>
            </a:pPr>
            <a:r>
              <a:rPr lang="it-IT" sz="3600" dirty="0" smtClean="0"/>
              <a:t>CAPORALE GIORGIA</a:t>
            </a:r>
          </a:p>
          <a:p>
            <a:pPr marL="0" indent="0">
              <a:buNone/>
            </a:pPr>
            <a:r>
              <a:rPr lang="it-IT" sz="3600" dirty="0" smtClean="0"/>
              <a:t>CORRARO SERENA</a:t>
            </a:r>
          </a:p>
          <a:p>
            <a:pPr marL="0" indent="0">
              <a:buNone/>
            </a:pPr>
            <a:r>
              <a:rPr lang="it-IT" sz="3600" dirty="0" smtClean="0"/>
              <a:t>DE ROSE BERNADETTE</a:t>
            </a:r>
          </a:p>
          <a:p>
            <a:pPr marL="0" indent="0">
              <a:buNone/>
            </a:pPr>
            <a:r>
              <a:rPr lang="it-IT" sz="3600" dirty="0" smtClean="0"/>
              <a:t>ROGATO ANTONIO DANIELE</a:t>
            </a:r>
          </a:p>
          <a:p>
            <a:pPr marL="0" indent="0">
              <a:buNone/>
            </a:pPr>
            <a:r>
              <a:rPr lang="it-IT" sz="3600" dirty="0" smtClean="0"/>
              <a:t>SCORZA MATTEO</a:t>
            </a:r>
          </a:p>
          <a:p>
            <a:endParaRPr lang="it-IT" sz="3600" dirty="0"/>
          </a:p>
          <a:p>
            <a:pPr marL="0" indent="0">
              <a:buNone/>
            </a:pPr>
            <a:r>
              <a:rPr lang="it-IT" sz="3600" dirty="0" smtClean="0"/>
              <a:t>VA – 15.03.2016</a:t>
            </a:r>
          </a:p>
        </p:txBody>
      </p:sp>
    </p:spTree>
    <p:extLst>
      <p:ext uri="{BB962C8B-B14F-4D97-AF65-F5344CB8AC3E}">
        <p14:creationId xmlns:p14="http://schemas.microsoft.com/office/powerpoint/2010/main" val="422327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PILA E IL PRINCIPIO VOLTIANO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La pila </a:t>
            </a:r>
            <a:r>
              <a:rPr lang="it-IT" dirty="0"/>
              <a:t>è un dispositivo che </a:t>
            </a:r>
            <a:r>
              <a:rPr lang="it-IT" dirty="0" smtClean="0"/>
              <a:t>consente di convertire l’energia </a:t>
            </a:r>
            <a:r>
              <a:rPr lang="it-IT" dirty="0"/>
              <a:t>chimica in energia </a:t>
            </a:r>
            <a:r>
              <a:rPr lang="it-IT" dirty="0" smtClean="0"/>
              <a:t>elettrica; viene </a:t>
            </a:r>
            <a:r>
              <a:rPr lang="it-IT" dirty="0"/>
              <a:t>utilizzata </a:t>
            </a:r>
            <a:r>
              <a:rPr lang="it-IT" dirty="0" smtClean="0"/>
              <a:t>soprattutto </a:t>
            </a:r>
            <a:r>
              <a:rPr lang="it-IT" dirty="0"/>
              <a:t>come generatore di corrente o generatore di tensione per l'alimentazione di </a:t>
            </a:r>
            <a:r>
              <a:rPr lang="it-IT" dirty="0" smtClean="0"/>
              <a:t>circuiti e dispositivi elettrici.</a:t>
            </a:r>
          </a:p>
          <a:p>
            <a:r>
              <a:rPr lang="it-IT" dirty="0" smtClean="0"/>
              <a:t>Di regola la pila non </a:t>
            </a:r>
            <a:r>
              <a:rPr lang="it-IT" dirty="0"/>
              <a:t>è </a:t>
            </a:r>
            <a:r>
              <a:rPr lang="it-IT" dirty="0" smtClean="0"/>
              <a:t>ricaricabile e viene chiamata «batteria primaria» </a:t>
            </a:r>
            <a:r>
              <a:rPr lang="it-IT" dirty="0"/>
              <a:t>per distinguerla dalla batteria </a:t>
            </a:r>
            <a:r>
              <a:rPr lang="it-IT" dirty="0" smtClean="0"/>
              <a:t>ricaricabile, anche conosciuta come «secondaria». </a:t>
            </a:r>
            <a:r>
              <a:rPr lang="it-IT" dirty="0"/>
              <a:t>Un insieme di più batterie disposte in serie prende invece il nome di pacco batteria.</a:t>
            </a:r>
          </a:p>
          <a:p>
            <a:endParaRPr lang="it-IT" dirty="0"/>
          </a:p>
          <a:p>
            <a:r>
              <a:rPr lang="it-IT" dirty="0" smtClean="0"/>
              <a:t>Il </a:t>
            </a:r>
            <a:r>
              <a:rPr lang="it-IT" dirty="0"/>
              <a:t>principio chimico-fisico </a:t>
            </a:r>
            <a:r>
              <a:rPr lang="it-IT" dirty="0" smtClean="0"/>
              <a:t>che determina il funzionamento </a:t>
            </a:r>
            <a:r>
              <a:rPr lang="it-IT" dirty="0"/>
              <a:t>di una pila è una reazione di ossidoriduzione che avviene al suo </a:t>
            </a:r>
            <a:r>
              <a:rPr lang="it-IT" dirty="0" smtClean="0"/>
              <a:t>interno. Tale reazione prevede che una sostanza subisca il processo </a:t>
            </a:r>
            <a:r>
              <a:rPr lang="it-IT" dirty="0"/>
              <a:t>di </a:t>
            </a:r>
            <a:r>
              <a:rPr lang="it-IT" dirty="0" smtClean="0"/>
              <a:t>ossidazione </a:t>
            </a:r>
            <a:r>
              <a:rPr lang="it-IT" dirty="0"/>
              <a:t>perdendo elettroni, mentre </a:t>
            </a:r>
            <a:r>
              <a:rPr lang="it-IT" dirty="0" smtClean="0"/>
              <a:t>un'altra subisca il </a:t>
            </a:r>
            <a:r>
              <a:rPr lang="it-IT" dirty="0"/>
              <a:t>processo di riduzione, acquistandoli. </a:t>
            </a:r>
            <a:endParaRPr lang="it-IT" dirty="0" smtClean="0"/>
          </a:p>
          <a:p>
            <a:r>
              <a:rPr lang="it-IT" dirty="0" smtClean="0"/>
              <a:t>La pila consente, quindi, di sfruttare </a:t>
            </a:r>
            <a:r>
              <a:rPr lang="it-IT" dirty="0"/>
              <a:t>il flusso di elettroni tra le due </a:t>
            </a:r>
            <a:r>
              <a:rPr lang="it-IT" dirty="0" smtClean="0"/>
              <a:t>sostanze che genera </a:t>
            </a:r>
            <a:r>
              <a:rPr lang="it-IT" dirty="0"/>
              <a:t>una corrente elettrica </a:t>
            </a:r>
            <a:r>
              <a:rPr lang="it-IT" dirty="0" smtClean="0"/>
              <a:t>continua. </a:t>
            </a:r>
            <a:r>
              <a:rPr lang="it-IT" dirty="0"/>
              <a:t>Una pila si scarica quando queste reazioni chimiche raggiungono lo stato di equilibrio. Generalmente le pile sono considerate </a:t>
            </a:r>
            <a:r>
              <a:rPr lang="it-IT" dirty="0" smtClean="0"/>
              <a:t>sistemi </a:t>
            </a:r>
            <a:r>
              <a:rPr lang="it-IT" dirty="0"/>
              <a:t>ad alta densità </a:t>
            </a:r>
            <a:r>
              <a:rPr lang="it-IT" dirty="0" smtClean="0"/>
              <a:t>energetica </a:t>
            </a:r>
            <a:r>
              <a:rPr lang="it-IT" dirty="0"/>
              <a:t>ma a bassa potenza, contrariamente ai </a:t>
            </a:r>
            <a:r>
              <a:rPr lang="it-IT" dirty="0" err="1"/>
              <a:t>supercondensatori</a:t>
            </a:r>
            <a:r>
              <a:rPr lang="it-IT" dirty="0"/>
              <a:t>.</a:t>
            </a:r>
          </a:p>
        </p:txBody>
      </p:sp>
    </p:spTree>
    <p:extLst>
      <p:ext uri="{BB962C8B-B14F-4D97-AF65-F5344CB8AC3E}">
        <p14:creationId xmlns:p14="http://schemas.microsoft.com/office/powerpoint/2010/main" val="3514891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85800" y="439948"/>
            <a:ext cx="10820400" cy="5778738"/>
          </a:xfrm>
        </p:spPr>
        <p:txBody>
          <a:bodyPr>
            <a:normAutofit/>
          </a:bodyPr>
          <a:lstStyle/>
          <a:p>
            <a:r>
              <a:rPr lang="it-IT" dirty="0"/>
              <a:t>Prima dell'invenzione della pila erano note apparecchiature come la bottiglia di Leida, che fornivano solo una scarica elettrica di durata brevissima e necessitavano di essere caricate prima di ogni uso. La pila era invece di per sé un generatore di tensione: con essa il mondo scientifico ebbe a disposizione per la prima volta uno strumento in grado di produrre corrente </a:t>
            </a:r>
            <a:r>
              <a:rPr lang="it-IT" dirty="0" smtClean="0"/>
              <a:t>intensa «in modo perpetuo», secondo Volta, ovvero ininterrotto.</a:t>
            </a:r>
          </a:p>
          <a:p>
            <a:r>
              <a:rPr lang="it-IT" dirty="0"/>
              <a:t>La pila di Alessandro Volta </a:t>
            </a:r>
            <a:r>
              <a:rPr lang="it-IT" dirty="0" smtClean="0"/>
              <a:t>sfrutta la </a:t>
            </a:r>
            <a:r>
              <a:rPr lang="it-IT" dirty="0"/>
              <a:t>differenza di potenziale che viene mantenuta costante da forze di natura chimica. </a:t>
            </a:r>
            <a:r>
              <a:rPr lang="it-IT" dirty="0" smtClean="0"/>
              <a:t>Egli utilizzò </a:t>
            </a:r>
            <a:r>
              <a:rPr lang="it-IT" dirty="0"/>
              <a:t>un disco di zinco ed uno di rame </a:t>
            </a:r>
            <a:r>
              <a:rPr lang="it-IT" dirty="0" smtClean="0"/>
              <a:t>e notò che il primo aveva un </a:t>
            </a:r>
            <a:r>
              <a:rPr lang="it-IT" dirty="0"/>
              <a:t>potenziale negativo maggiore </a:t>
            </a:r>
            <a:r>
              <a:rPr lang="it-IT" dirty="0" smtClean="0"/>
              <a:t> </a:t>
            </a:r>
            <a:r>
              <a:rPr lang="it-IT" dirty="0"/>
              <a:t>rispetto </a:t>
            </a:r>
            <a:r>
              <a:rPr lang="it-IT" dirty="0" smtClean="0"/>
              <a:t>al secondo. </a:t>
            </a:r>
            <a:r>
              <a:rPr lang="it-IT" dirty="0"/>
              <a:t>Collegando i due elettrodi per mezzo di un conduttore </a:t>
            </a:r>
            <a:r>
              <a:rPr lang="it-IT" dirty="0" smtClean="0"/>
              <a:t>generò un </a:t>
            </a:r>
            <a:r>
              <a:rPr lang="it-IT" dirty="0"/>
              <a:t>movimento di elettroni dal polo </a:t>
            </a:r>
            <a:r>
              <a:rPr lang="it-IT" dirty="0" smtClean="0"/>
              <a:t>negativo </a:t>
            </a:r>
            <a:r>
              <a:rPr lang="it-IT" dirty="0"/>
              <a:t>a quello </a:t>
            </a:r>
            <a:r>
              <a:rPr lang="it-IT" dirty="0" smtClean="0"/>
              <a:t>positivo e quindi corrente elettrica continua.</a:t>
            </a:r>
            <a:endParaRPr lang="it-IT" dirty="0"/>
          </a:p>
          <a:p>
            <a:endParaRPr lang="it-IT" dirty="0"/>
          </a:p>
          <a:p>
            <a:r>
              <a:rPr lang="it-IT" dirty="0" err="1" smtClean="0"/>
              <a:t>Affinchè</a:t>
            </a:r>
            <a:r>
              <a:rPr lang="it-IT" dirty="0" smtClean="0"/>
              <a:t> la </a:t>
            </a:r>
            <a:r>
              <a:rPr lang="it-IT" dirty="0"/>
              <a:t>corrente si mantenga costante è necessario che il polo negativo venga costantemente rifornito di elettroni sottratti al polo positivo. </a:t>
            </a:r>
          </a:p>
          <a:p>
            <a:r>
              <a:rPr lang="it-IT" dirty="0"/>
              <a:t>L'energia chimica che si sviluppa durante le reazioni fra i metalli e la soluzione è quella necessaria per consentire il flusso di corrente.</a:t>
            </a:r>
          </a:p>
        </p:txBody>
      </p:sp>
    </p:spTree>
    <p:extLst>
      <p:ext uri="{BB962C8B-B14F-4D97-AF65-F5344CB8AC3E}">
        <p14:creationId xmlns:p14="http://schemas.microsoft.com/office/powerpoint/2010/main" val="2026919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PILA DI DANIELL</a:t>
            </a:r>
            <a:endParaRPr lang="it-IT" dirty="0"/>
          </a:p>
        </p:txBody>
      </p:sp>
      <p:sp>
        <p:nvSpPr>
          <p:cNvPr id="3" name="Segnaposto contenuto 2"/>
          <p:cNvSpPr>
            <a:spLocks noGrp="1"/>
          </p:cNvSpPr>
          <p:nvPr>
            <p:ph idx="1"/>
          </p:nvPr>
        </p:nvSpPr>
        <p:spPr/>
        <p:txBody>
          <a:bodyPr/>
          <a:lstStyle/>
          <a:p>
            <a:r>
              <a:rPr lang="it-IT" dirty="0"/>
              <a:t>John Frederic </a:t>
            </a:r>
            <a:r>
              <a:rPr lang="it-IT" dirty="0" err="1" smtClean="0"/>
              <a:t>Daniell</a:t>
            </a:r>
            <a:r>
              <a:rPr lang="it-IT" dirty="0" smtClean="0"/>
              <a:t>, sfruttando </a:t>
            </a:r>
            <a:r>
              <a:rPr lang="it-IT" dirty="0"/>
              <a:t>il prototipo inventato da Volta e aggiungendogli miglioramenti </a:t>
            </a:r>
            <a:r>
              <a:rPr lang="it-IT" dirty="0" smtClean="0"/>
              <a:t>sul piano della </a:t>
            </a:r>
            <a:r>
              <a:rPr lang="it-IT" dirty="0"/>
              <a:t>potenza e </a:t>
            </a:r>
            <a:r>
              <a:rPr lang="it-IT" dirty="0" smtClean="0"/>
              <a:t>della </a:t>
            </a:r>
            <a:r>
              <a:rPr lang="it-IT" dirty="0"/>
              <a:t>sicurezza </a:t>
            </a:r>
            <a:r>
              <a:rPr lang="it-IT" dirty="0" smtClean="0"/>
              <a:t>dell’uso, creò un secondo modello di pila. </a:t>
            </a:r>
          </a:p>
          <a:p>
            <a:r>
              <a:rPr lang="it-IT" dirty="0" smtClean="0"/>
              <a:t>In questa la </a:t>
            </a:r>
            <a:r>
              <a:rPr lang="it-IT" dirty="0"/>
              <a:t>cella </a:t>
            </a:r>
            <a:r>
              <a:rPr lang="it-IT" dirty="0" smtClean="0"/>
              <a:t>era </a:t>
            </a:r>
            <a:r>
              <a:rPr lang="it-IT" dirty="0"/>
              <a:t>costituita da due </a:t>
            </a:r>
            <a:r>
              <a:rPr lang="it-IT" dirty="0" smtClean="0"/>
              <a:t>compartimenti; </a:t>
            </a:r>
            <a:r>
              <a:rPr lang="it-IT" dirty="0"/>
              <a:t>il </a:t>
            </a:r>
            <a:r>
              <a:rPr lang="it-IT" dirty="0" smtClean="0"/>
              <a:t>primo </a:t>
            </a:r>
            <a:r>
              <a:rPr lang="it-IT" dirty="0"/>
              <a:t>formato da una barretta di zinco immersa in una soluzione di solfato di zinco</a:t>
            </a:r>
            <a:r>
              <a:rPr lang="it-IT" dirty="0" smtClean="0"/>
              <a:t>, che si ossida rilasciando </a:t>
            </a:r>
            <a:r>
              <a:rPr lang="it-IT" dirty="0"/>
              <a:t>elettroni</a:t>
            </a:r>
            <a:r>
              <a:rPr lang="it-IT" dirty="0" smtClean="0"/>
              <a:t>, il secondo </a:t>
            </a:r>
            <a:r>
              <a:rPr lang="it-IT" dirty="0"/>
              <a:t>formato da una barretta di rame immersa in una soluzione di solfato di rame, </a:t>
            </a:r>
            <a:r>
              <a:rPr lang="it-IT" dirty="0" smtClean="0"/>
              <a:t>che si riduce assorbendo </a:t>
            </a:r>
            <a:r>
              <a:rPr lang="it-IT" dirty="0"/>
              <a:t>elettroni. </a:t>
            </a:r>
            <a:endParaRPr lang="it-IT" dirty="0" smtClean="0"/>
          </a:p>
          <a:p>
            <a:r>
              <a:rPr lang="it-IT" dirty="0" smtClean="0"/>
              <a:t>Esse </a:t>
            </a:r>
            <a:r>
              <a:rPr lang="it-IT" dirty="0"/>
              <a:t>sono separate da un setto poroso per fare in modo che i liquidi entrino a contatto fra di </a:t>
            </a:r>
            <a:r>
              <a:rPr lang="it-IT" dirty="0" smtClean="0"/>
              <a:t>loro e le due </a:t>
            </a:r>
            <a:r>
              <a:rPr lang="it-IT" dirty="0"/>
              <a:t>camere vengono collegate da un filo conduttore di </a:t>
            </a:r>
            <a:r>
              <a:rPr lang="it-IT" dirty="0" smtClean="0"/>
              <a:t>corrente.</a:t>
            </a:r>
            <a:endParaRPr lang="it-IT" dirty="0"/>
          </a:p>
        </p:txBody>
      </p:sp>
    </p:spTree>
    <p:extLst>
      <p:ext uri="{BB962C8B-B14F-4D97-AF65-F5344CB8AC3E}">
        <p14:creationId xmlns:p14="http://schemas.microsoft.com/office/powerpoint/2010/main" val="452358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28932" y="926165"/>
            <a:ext cx="10820400" cy="5819674"/>
          </a:xfrm>
        </p:spPr>
        <p:txBody>
          <a:bodyPr/>
          <a:lstStyle/>
          <a:p>
            <a:r>
              <a:rPr lang="it-IT" dirty="0" smtClean="0"/>
              <a:t>Mentre nella pila di Volta si verificava la polarizzazione, ovvero lo sviluppo di idrogeno al catodo, nella pila di </a:t>
            </a:r>
            <a:r>
              <a:rPr lang="it-IT" dirty="0" err="1" smtClean="0"/>
              <a:t>Daniell</a:t>
            </a:r>
            <a:r>
              <a:rPr lang="it-IT" dirty="0" smtClean="0"/>
              <a:t> ciò non avviene per cui risulta più efficiente in termini di durata continuativa di funzionamento e di costanza della costante elettrica continua erogata.</a:t>
            </a:r>
          </a:p>
          <a:p>
            <a:r>
              <a:rPr lang="it-IT" dirty="0" smtClean="0"/>
              <a:t>La pila di </a:t>
            </a:r>
            <a:r>
              <a:rPr lang="it-IT" dirty="0" err="1" smtClean="0"/>
              <a:t>Daniell</a:t>
            </a:r>
            <a:r>
              <a:rPr lang="it-IT" dirty="0" smtClean="0"/>
              <a:t> è realizzabile per gravità, a setto poroso o a ponte salino.</a:t>
            </a:r>
          </a:p>
          <a:p>
            <a:r>
              <a:rPr lang="it-IT" dirty="0" smtClean="0"/>
              <a:t>La prima sfrutta la densità del solfato di rame che, essendo più pesante del solfato di zinco, si posizionerà sul fondo del dispositivo. Attraverso l’interazione tra gli elettrodi dello Zn e del Cu, si verrà a creare una differenza di potenziale che permetterà il funzionamento della pila.</a:t>
            </a:r>
          </a:p>
          <a:p>
            <a:r>
              <a:rPr lang="it-IT" dirty="0" smtClean="0"/>
              <a:t>La seconda prevede l’uso di un vaso di vetro nel quale viene inserito un setto poroso dalla forma cilindrica in cui si versa il solfato di rame a cui viene collegato l’elettrodo del rame. </a:t>
            </a:r>
          </a:p>
          <a:p>
            <a:r>
              <a:rPr lang="it-IT" dirty="0" smtClean="0"/>
              <a:t>La terza invece, non prevede l’interazione diretta tra i due composti. Questi vengono collegati attraverso un ‘ponte’ (come in figura).</a:t>
            </a:r>
            <a:endParaRPr lang="it-IT" dirty="0"/>
          </a:p>
        </p:txBody>
      </p:sp>
    </p:spTree>
    <p:extLst>
      <p:ext uri="{BB962C8B-B14F-4D97-AF65-F5344CB8AC3E}">
        <p14:creationId xmlns:p14="http://schemas.microsoft.com/office/powerpoint/2010/main" val="3888903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192" y="399011"/>
            <a:ext cx="7268463" cy="5938682"/>
          </a:xfrm>
          <a:prstGeom prst="rect">
            <a:avLst/>
          </a:prstGeom>
        </p:spPr>
      </p:pic>
    </p:spTree>
    <p:extLst>
      <p:ext uri="{BB962C8B-B14F-4D97-AF65-F5344CB8AC3E}">
        <p14:creationId xmlns:p14="http://schemas.microsoft.com/office/powerpoint/2010/main" val="4224197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PILA DI BUNSEN</a:t>
            </a:r>
            <a:endParaRPr lang="it-IT" dirty="0"/>
          </a:p>
        </p:txBody>
      </p:sp>
      <p:sp>
        <p:nvSpPr>
          <p:cNvPr id="5" name="Segnaposto contenuto 4"/>
          <p:cNvSpPr>
            <a:spLocks noGrp="1"/>
          </p:cNvSpPr>
          <p:nvPr>
            <p:ph idx="1"/>
          </p:nvPr>
        </p:nvSpPr>
        <p:spPr/>
        <p:txBody>
          <a:bodyPr>
            <a:normAutofit fontScale="77500" lnSpcReduction="20000"/>
          </a:bodyPr>
          <a:lstStyle/>
          <a:p>
            <a:r>
              <a:rPr lang="it-IT" dirty="0"/>
              <a:t>La pila di </a:t>
            </a:r>
            <a:r>
              <a:rPr lang="it-IT" dirty="0" err="1"/>
              <a:t>Bunsen</a:t>
            </a:r>
            <a:r>
              <a:rPr lang="it-IT" dirty="0"/>
              <a:t>, conosciuta anche col nome di "pila a carbone", fu inventata nel 1843 da Robert W. von </a:t>
            </a:r>
            <a:r>
              <a:rPr lang="it-IT" dirty="0" err="1" smtClean="0"/>
              <a:t>Bunsen</a:t>
            </a:r>
            <a:r>
              <a:rPr lang="it-IT" dirty="0" smtClean="0"/>
              <a:t>.</a:t>
            </a:r>
          </a:p>
          <a:p>
            <a:r>
              <a:rPr lang="it-IT" dirty="0" smtClean="0"/>
              <a:t>Questa </a:t>
            </a:r>
            <a:r>
              <a:rPr lang="it-IT" dirty="0"/>
              <a:t>pila non è altro che una pila </a:t>
            </a:r>
            <a:r>
              <a:rPr lang="it-IT" dirty="0" smtClean="0"/>
              <a:t>in </a:t>
            </a:r>
            <a:r>
              <a:rPr lang="it-IT" dirty="0"/>
              <a:t>cui l'elettrodo di platino è stato sostituito con un cilindro di </a:t>
            </a:r>
            <a:r>
              <a:rPr lang="it-IT" dirty="0" smtClean="0"/>
              <a:t>carbone il cui elettrodo è </a:t>
            </a:r>
            <a:r>
              <a:rPr lang="it-IT" dirty="0"/>
              <a:t>inerte </a:t>
            </a:r>
            <a:r>
              <a:rPr lang="it-IT" dirty="0" smtClean="0"/>
              <a:t>e quindi non </a:t>
            </a:r>
            <a:r>
              <a:rPr lang="it-IT" dirty="0"/>
              <a:t>partecipa alla reazione chimica che muove la pila. </a:t>
            </a:r>
            <a:endParaRPr lang="it-IT" dirty="0" smtClean="0"/>
          </a:p>
          <a:p>
            <a:r>
              <a:rPr lang="it-IT" dirty="0" smtClean="0"/>
              <a:t>La </a:t>
            </a:r>
            <a:r>
              <a:rPr lang="it-IT" dirty="0"/>
              <a:t>sua funzione è quindi solo quella di convogliare gli elettroni al di fuori della pila. L'elettrodo di </a:t>
            </a:r>
            <a:r>
              <a:rPr lang="it-IT" dirty="0" smtClean="0"/>
              <a:t>zinco, invece, </a:t>
            </a:r>
            <a:r>
              <a:rPr lang="it-IT" dirty="0"/>
              <a:t>si consuma durante il funzionamento del dispositivo elettrochimico. </a:t>
            </a:r>
            <a:endParaRPr lang="it-IT" dirty="0" smtClean="0"/>
          </a:p>
          <a:p>
            <a:r>
              <a:rPr lang="it-IT" dirty="0" smtClean="0"/>
              <a:t>Ciascuna </a:t>
            </a:r>
            <a:r>
              <a:rPr lang="it-IT" dirty="0"/>
              <a:t>pila a carbone è composta da quattro pezzi di forma cilindrica che possono essere facilmente collocati l'uno dentro l'altro. </a:t>
            </a:r>
            <a:endParaRPr lang="it-IT" dirty="0" smtClean="0"/>
          </a:p>
          <a:p>
            <a:r>
              <a:rPr lang="it-IT" dirty="0" smtClean="0"/>
              <a:t>Questi </a:t>
            </a:r>
            <a:r>
              <a:rPr lang="it-IT" dirty="0"/>
              <a:t>pezzi sono: un vaso </a:t>
            </a:r>
            <a:r>
              <a:rPr lang="it-IT" dirty="0" smtClean="0"/>
              <a:t>di </a:t>
            </a:r>
            <a:r>
              <a:rPr lang="it-IT" dirty="0"/>
              <a:t>vetro, contenente una soluzione di d'acido solforico; un cilindro </a:t>
            </a:r>
            <a:r>
              <a:rPr lang="it-IT" dirty="0" smtClean="0"/>
              <a:t>cavo </a:t>
            </a:r>
            <a:r>
              <a:rPr lang="it-IT" dirty="0"/>
              <a:t>di zinco </a:t>
            </a:r>
            <a:r>
              <a:rPr lang="it-IT" dirty="0" smtClean="0"/>
              <a:t>al </a:t>
            </a:r>
            <a:r>
              <a:rPr lang="it-IT" dirty="0"/>
              <a:t>quale è fissata una lamina stretta e sottile di rame destinata a servire da elettrodo negativo; un vaso poroso </a:t>
            </a:r>
            <a:r>
              <a:rPr lang="it-IT" dirty="0" smtClean="0"/>
              <a:t>di </a:t>
            </a:r>
            <a:r>
              <a:rPr lang="it-IT" dirty="0"/>
              <a:t>terra </a:t>
            </a:r>
            <a:r>
              <a:rPr lang="it-IT" dirty="0" smtClean="0"/>
              <a:t>cotta </a:t>
            </a:r>
            <a:r>
              <a:rPr lang="it-IT" dirty="0"/>
              <a:t>nel quale si pone l'acido nitrico concentrato; un cilindro di </a:t>
            </a:r>
            <a:r>
              <a:rPr lang="it-IT" dirty="0" smtClean="0"/>
              <a:t>carbone. </a:t>
            </a:r>
          </a:p>
          <a:p>
            <a:r>
              <a:rPr lang="it-IT" dirty="0" smtClean="0"/>
              <a:t>Alla </a:t>
            </a:r>
            <a:r>
              <a:rPr lang="it-IT" dirty="0"/>
              <a:t>parte superiore del carbone è fissata una lamina di rame che serve </a:t>
            </a:r>
            <a:r>
              <a:rPr lang="it-IT" dirty="0" smtClean="0"/>
              <a:t>da </a:t>
            </a:r>
            <a:r>
              <a:rPr lang="it-IT" dirty="0"/>
              <a:t>elettrodo positivo. Quando si vuol far funzionare l'apparato, lo si dispone </a:t>
            </a:r>
            <a:r>
              <a:rPr lang="it-IT" dirty="0" smtClean="0"/>
              <a:t>collocando </a:t>
            </a:r>
            <a:r>
              <a:rPr lang="it-IT" dirty="0"/>
              <a:t>nel vaso di </a:t>
            </a:r>
            <a:r>
              <a:rPr lang="it-IT" dirty="0" smtClean="0"/>
              <a:t>vetro il </a:t>
            </a:r>
            <a:r>
              <a:rPr lang="it-IT" dirty="0"/>
              <a:t>cilindro di zinco e in questo il vaso poroso e l'elettrodo di carbone.</a:t>
            </a:r>
          </a:p>
        </p:txBody>
      </p:sp>
    </p:spTree>
    <p:extLst>
      <p:ext uri="{BB962C8B-B14F-4D97-AF65-F5344CB8AC3E}">
        <p14:creationId xmlns:p14="http://schemas.microsoft.com/office/powerpoint/2010/main" val="26893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745396"/>
            <a:ext cx="6864156" cy="3441746"/>
          </a:xfrm>
          <a:prstGeom prst="rect">
            <a:avLst/>
          </a:prstGeom>
        </p:spPr>
      </p:pic>
    </p:spTree>
    <p:extLst>
      <p:ext uri="{BB962C8B-B14F-4D97-AF65-F5344CB8AC3E}">
        <p14:creationId xmlns:p14="http://schemas.microsoft.com/office/powerpoint/2010/main" val="2627999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a di vapore">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TM04033937[[fn=Scia di vapore]]</Template>
  <TotalTime>246</TotalTime>
  <Words>2417</Words>
  <Application>Microsoft Office PowerPoint</Application>
  <PresentationFormat>Widescreen</PresentationFormat>
  <Paragraphs>99</Paragraphs>
  <Slides>22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22</vt:i4>
      </vt:variant>
    </vt:vector>
  </HeadingPairs>
  <TitlesOfParts>
    <vt:vector size="25" baseType="lpstr">
      <vt:lpstr>Arial</vt:lpstr>
      <vt:lpstr>Century Gothic</vt:lpstr>
      <vt:lpstr>Scia di vapore</vt:lpstr>
      <vt:lpstr>EVOLUZIONE DELLA PILA</vt:lpstr>
      <vt:lpstr>INDICE</vt:lpstr>
      <vt:lpstr>LA PILA E IL PRINCIPIO VOLTIANO</vt:lpstr>
      <vt:lpstr>Presentazione standard di PowerPoint</vt:lpstr>
      <vt:lpstr>LA PILA DI DANIELL</vt:lpstr>
      <vt:lpstr>Presentazione standard di PowerPoint</vt:lpstr>
      <vt:lpstr>Presentazione standard di PowerPoint</vt:lpstr>
      <vt:lpstr>LA PILA DI BUNSEN</vt:lpstr>
      <vt:lpstr>Presentazione standard di PowerPoint</vt:lpstr>
      <vt:lpstr>Presentazione standard di PowerPoint</vt:lpstr>
      <vt:lpstr>LE PILE PRIMARIE O BATTERIE</vt:lpstr>
      <vt:lpstr>LA PILA A SECCO O PILA DI LECLANCHè</vt:lpstr>
      <vt:lpstr>Presentazione standard di PowerPoint</vt:lpstr>
      <vt:lpstr>LE PILE ZINCO-CARBONE</vt:lpstr>
      <vt:lpstr>Presentazione standard di PowerPoint</vt:lpstr>
      <vt:lpstr>LE BATTERIE ALCALINE</vt:lpstr>
      <vt:lpstr>Presentazione standard di PowerPoint</vt:lpstr>
      <vt:lpstr>PILE SECONDARIE O ACCUMULATORI (RICARICABILI)</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EVOLUZIONE DELLA PILA</dc:title>
  <dc:creator>Benedetta Corraro</dc:creator>
  <cp:lastModifiedBy>Benedetta Corraro</cp:lastModifiedBy>
  <cp:revision>20</cp:revision>
  <dcterms:created xsi:type="dcterms:W3CDTF">2016-03-15T16:55:14Z</dcterms:created>
  <dcterms:modified xsi:type="dcterms:W3CDTF">2016-03-15T21:01:49Z</dcterms:modified>
</cp:coreProperties>
</file>